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22" r:id="rId2"/>
    <p:sldId id="524" r:id="rId3"/>
    <p:sldId id="523" r:id="rId4"/>
  </p:sldIdLst>
  <p:sldSz cx="9144000" cy="6858000" type="screen4x3"/>
  <p:notesSz cx="6858000" cy="99472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3EA"/>
    <a:srgbClr val="E9F1F5"/>
    <a:srgbClr val="4BACC6"/>
    <a:srgbClr val="33CCC6"/>
    <a:srgbClr val="0000FF"/>
    <a:srgbClr val="F7F7F7"/>
    <a:srgbClr val="E5BA3F"/>
    <a:srgbClr val="F5F4D8"/>
    <a:srgbClr val="D5F9B5"/>
    <a:srgbClr val="E7F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7" autoAdjust="0"/>
    <p:restoredTop sz="99516" autoAdjust="0"/>
  </p:normalViewPr>
  <p:slideViewPr>
    <p:cSldViewPr>
      <p:cViewPr varScale="1">
        <p:scale>
          <a:sx n="43" d="100"/>
          <a:sy n="43" d="100"/>
        </p:scale>
        <p:origin x="135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2148" y="-108"/>
      </p:cViewPr>
      <p:guideLst>
        <p:guide orient="horz" pos="3134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0604000546077"/>
          <c:y val="0.14286044936805961"/>
          <c:w val="0.84112301302811576"/>
          <c:h val="0.597958907343628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4BACC6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4"/>
              <c:layout>
                <c:manualLayout>
                  <c:x val="3.6539396878413491E-3"/>
                  <c:y val="-1.259780659291825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00823B"/>
                        </a:solidFill>
                      </a:rPr>
                      <a:t>6000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E53-413A-8E54-A680FEEA23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2017
(9 месяцев)</c:v>
                </c:pt>
                <c:pt idx="1">
                  <c:v>2018
(9 месяцев)</c:v>
                </c:pt>
                <c:pt idx="2">
                  <c:v>2019 
(9 месяцев)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203</c:v>
                </c:pt>
                <c:pt idx="1">
                  <c:v>340</c:v>
                </c:pt>
                <c:pt idx="2">
                  <c:v>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53-413A-8E54-A680FEEA23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79704064"/>
        <c:axId val="79705600"/>
      </c:barChart>
      <c:catAx>
        <c:axId val="79704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1600"/>
            </a:pPr>
            <a:endParaRPr lang="en-US"/>
          </a:p>
        </c:txPr>
        <c:crossAx val="79705600"/>
        <c:crosses val="autoZero"/>
        <c:auto val="1"/>
        <c:lblAlgn val="ctr"/>
        <c:lblOffset val="100"/>
        <c:noMultiLvlLbl val="0"/>
      </c:catAx>
      <c:valAx>
        <c:axId val="79705600"/>
        <c:scaling>
          <c:orientation val="minMax"/>
          <c:max val="400"/>
          <c:min val="150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9704064"/>
        <c:crosses val="autoZero"/>
        <c:crossBetween val="between"/>
        <c:majorUnit val="50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solidFill>
            <a:schemeClr val="bg1"/>
          </a:solidFill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0604000546077"/>
          <c:y val="0.14286044936805961"/>
          <c:w val="0.84112301302811576"/>
          <c:h val="0.597958907343628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4BACC6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4"/>
              <c:layout>
                <c:manualLayout>
                  <c:x val="3.6539396878413483E-3"/>
                  <c:y val="-1.2597806592918247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00823B"/>
                        </a:solidFill>
                      </a:rPr>
                      <a:t>6000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12-4202-B5BB-D599FA976F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2017
(9 месяцев)</c:v>
                </c:pt>
                <c:pt idx="1">
                  <c:v>2018
(9 месяцев)</c:v>
                </c:pt>
                <c:pt idx="2">
                  <c:v>2019 
(9 месяцев)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559</c:v>
                </c:pt>
                <c:pt idx="1">
                  <c:v>653</c:v>
                </c:pt>
                <c:pt idx="2">
                  <c:v>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12-4202-B5BB-D599FA976F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79803904"/>
        <c:axId val="79805440"/>
      </c:barChart>
      <c:catAx>
        <c:axId val="7980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1600"/>
            </a:pPr>
            <a:endParaRPr lang="en-US"/>
          </a:p>
        </c:txPr>
        <c:crossAx val="79805440"/>
        <c:crosses val="autoZero"/>
        <c:auto val="1"/>
        <c:lblAlgn val="ctr"/>
        <c:lblOffset val="100"/>
        <c:noMultiLvlLbl val="0"/>
      </c:catAx>
      <c:valAx>
        <c:axId val="79805440"/>
        <c:scaling>
          <c:orientation val="minMax"/>
          <c:max val="700"/>
          <c:min val="100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 sz="1100"/>
            </a:pPr>
            <a:endParaRPr lang="en-US"/>
          </a:p>
        </c:txPr>
        <c:crossAx val="79803904"/>
        <c:crosses val="autoZero"/>
        <c:crossBetween val="between"/>
        <c:majorUnit val="50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solidFill>
            <a:schemeClr val="bg1"/>
          </a:solidFill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0604000546077"/>
          <c:y val="0.14286044936805961"/>
          <c:w val="0.84112301302811576"/>
          <c:h val="0.597958907343628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4BACC6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 rot="0" vertOverflow="overflow" horzOverflow="overflow" vert="horz">
                    <a:normAutofit/>
                  </a:bodyPr>
                  <a:lstStyle/>
                  <a:p>
                    <a:pPr>
                      <a:defRPr/>
                    </a:pPr>
                    <a:r>
                      <a:rPr lang="ru-RU" sz="1800" dirty="0" smtClean="0"/>
                      <a:t>29,1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BFE1-45C2-B4FA-D64B2A5696C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00823B"/>
                        </a:solidFill>
                      </a:rPr>
                      <a:t>6000</a:t>
                    </a:r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E1-45C2-B4FA-D64B2A5696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2017 
(9 месяцев)</c:v>
                </c:pt>
                <c:pt idx="1">
                  <c:v>2018
(9 месяцев)</c:v>
                </c:pt>
                <c:pt idx="2">
                  <c:v>2019
(9 месяцев)</c:v>
                </c:pt>
              </c:strCache>
            </c:strRef>
          </c:cat>
          <c:val>
            <c:numRef>
              <c:f>Sheet1!$B$2:$B$4</c:f>
              <c:numCache>
                <c:formatCode>#,##0.0\ _₽</c:formatCode>
                <c:ptCount val="3"/>
                <c:pt idx="0">
                  <c:v>31.35</c:v>
                </c:pt>
                <c:pt idx="1">
                  <c:v>65.599999999999994</c:v>
                </c:pt>
                <c:pt idx="2">
                  <c:v>158.80000000000001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E1-45C2-B4FA-D64B2A569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81423360"/>
        <c:axId val="81441536"/>
      </c:barChart>
      <c:catAx>
        <c:axId val="8142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1600"/>
            </a:pPr>
            <a:endParaRPr lang="en-US"/>
          </a:p>
        </c:txPr>
        <c:crossAx val="81441536"/>
        <c:crosses val="autoZero"/>
        <c:auto val="1"/>
        <c:lblAlgn val="ctr"/>
        <c:lblOffset val="100"/>
        <c:noMultiLvlLbl val="0"/>
      </c:catAx>
      <c:valAx>
        <c:axId val="81441536"/>
        <c:scaling>
          <c:orientation val="minMax"/>
          <c:max val="170"/>
          <c:min val="10"/>
        </c:scaling>
        <c:delete val="0"/>
        <c:axPos val="l"/>
        <c:numFmt formatCode="#,##0.0\ _₽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81423360"/>
        <c:crosses val="autoZero"/>
        <c:crossBetween val="between"/>
        <c:majorUnit val="30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solidFill>
            <a:schemeClr val="bg1"/>
          </a:solidFill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0604000546077"/>
          <c:y val="0.14286044936805961"/>
          <c:w val="0.84112301302811621"/>
          <c:h val="0.597958907343628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4BACC6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 rot="0" vertOverflow="overflow" horzOverflow="overflow" vert="horz">
                    <a:normAutofit/>
                  </a:bodyPr>
                  <a:lstStyle/>
                  <a:p>
                    <a:pPr>
                      <a:defRPr/>
                    </a:pPr>
                    <a:r>
                      <a:rPr lang="ru-RU" sz="1800" dirty="0" smtClean="0"/>
                      <a:t>29,1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BFE1-45C2-B4FA-D64B2A5696C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00823B"/>
                        </a:solidFill>
                      </a:rPr>
                      <a:t>6000</a:t>
                    </a:r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E1-45C2-B4FA-D64B2A5696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2017 
(9 месяцев)</c:v>
                </c:pt>
                <c:pt idx="1">
                  <c:v>2018
(9 месяцев)</c:v>
                </c:pt>
                <c:pt idx="2">
                  <c:v>2019
(9 месяцев)</c:v>
                </c:pt>
              </c:strCache>
            </c:strRef>
          </c:cat>
          <c:val>
            <c:numRef>
              <c:f>Sheet1!$B$2:$B$4</c:f>
              <c:numCache>
                <c:formatCode>#,##0.0\ _₽</c:formatCode>
                <c:ptCount val="3"/>
                <c:pt idx="0">
                  <c:v>2.2999999999999998</c:v>
                </c:pt>
                <c:pt idx="1">
                  <c:v>1.79</c:v>
                </c:pt>
                <c:pt idx="2">
                  <c:v>2.16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E1-45C2-B4FA-D64B2A569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96555008"/>
        <c:axId val="96556544"/>
      </c:barChart>
      <c:catAx>
        <c:axId val="96555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1600"/>
            </a:pPr>
            <a:endParaRPr lang="en-US"/>
          </a:p>
        </c:txPr>
        <c:crossAx val="96556544"/>
        <c:crosses val="autoZero"/>
        <c:auto val="1"/>
        <c:lblAlgn val="ctr"/>
        <c:lblOffset val="100"/>
        <c:noMultiLvlLbl val="0"/>
      </c:catAx>
      <c:valAx>
        <c:axId val="96556544"/>
        <c:scaling>
          <c:orientation val="minMax"/>
          <c:max val="3"/>
          <c:min val="1"/>
        </c:scaling>
        <c:delete val="0"/>
        <c:axPos val="l"/>
        <c:numFmt formatCode="#,##0.0\ _₽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6555008"/>
        <c:crosses val="autoZero"/>
        <c:crossBetween val="between"/>
        <c:majorUnit val="0.5"/>
        <c:minorUnit val="0.1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solidFill>
            <a:schemeClr val="bg1"/>
          </a:solidFill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0.17241</cdr:x>
      <cdr:y>0.0058</cdr:y>
    </cdr:from>
    <cdr:to>
      <cdr:x>0.84805</cdr:x>
      <cdr:y>0.1058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20064" y="16795"/>
          <a:ext cx="2821786" cy="289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latin typeface="Arial" panose="020B0604020202020204" pitchFamily="34" charset="0"/>
              <a:cs typeface="Arial" panose="020B0604020202020204" pitchFamily="34" charset="0"/>
            </a:rPr>
            <a:t>Отходы производства и потребления, тонн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0.21218</cdr:x>
      <cdr:y>0</cdr:y>
    </cdr:from>
    <cdr:to>
      <cdr:x>0.88782</cdr:x>
      <cdr:y>0.1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916719" y="0"/>
          <a:ext cx="2919089" cy="289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latin typeface="Arial" panose="020B0604020202020204" pitchFamily="34" charset="0"/>
              <a:cs typeface="Arial" panose="020B0604020202020204" pitchFamily="34" charset="0"/>
            </a:rPr>
            <a:t>Выбросы ЗВ в атмосферу, тонн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0.23729</cdr:x>
      <cdr:y>0</cdr:y>
    </cdr:from>
    <cdr:to>
      <cdr:x>0.95085</cdr:x>
      <cdr:y>0.1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008112" y="0"/>
          <a:ext cx="3031537" cy="289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latin typeface="Arial" panose="020B0604020202020204" pitchFamily="34" charset="0"/>
              <a:cs typeface="Arial" panose="020B0604020202020204" pitchFamily="34" charset="0"/>
            </a:rPr>
            <a:t>Затраты на природоохранные </a:t>
          </a:r>
        </a:p>
        <a:p xmlns:a="http://schemas.openxmlformats.org/drawingml/2006/main">
          <a:pPr algn="ctr"/>
          <a:r>
            <a:rPr lang="ru-RU" sz="1400" b="1" dirty="0">
              <a:latin typeface="Arial" panose="020B0604020202020204" pitchFamily="34" charset="0"/>
              <a:cs typeface="Arial" panose="020B0604020202020204" pitchFamily="34" charset="0"/>
            </a:rPr>
            <a:t>мероприятия, </a:t>
          </a:r>
          <a:r>
            <a:rPr lang="ru-RU" sz="1400" b="1" dirty="0" err="1">
              <a:latin typeface="Arial" panose="020B0604020202020204" pitchFamily="34" charset="0"/>
              <a:cs typeface="Arial" panose="020B0604020202020204" pitchFamily="34" charset="0"/>
            </a:rPr>
            <a:t>млн.тенге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0.23729</cdr:x>
      <cdr:y>0</cdr:y>
    </cdr:from>
    <cdr:to>
      <cdr:x>0.95085</cdr:x>
      <cdr:y>0.1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008112" y="0"/>
          <a:ext cx="3031537" cy="289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Экологические платежи, </a:t>
          </a:r>
          <a:r>
            <a:rPr lang="ru-RU" sz="1400" b="1" dirty="0">
              <a:latin typeface="Arial" panose="020B0604020202020204" pitchFamily="34" charset="0"/>
              <a:cs typeface="Arial" panose="020B0604020202020204" pitchFamily="34" charset="0"/>
            </a:rPr>
            <a:t>млн.тенге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8" cy="497842"/>
          </a:xfrm>
          <a:prstGeom prst="rect">
            <a:avLst/>
          </a:prstGeom>
        </p:spPr>
        <p:txBody>
          <a:bodyPr vert="horz" lIns="91852" tIns="45926" rIns="91852" bIns="4592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51" y="0"/>
            <a:ext cx="2972548" cy="497842"/>
          </a:xfrm>
          <a:prstGeom prst="rect">
            <a:avLst/>
          </a:prstGeom>
        </p:spPr>
        <p:txBody>
          <a:bodyPr vert="horz" wrap="square" lIns="91852" tIns="45926" rIns="91852" bIns="4592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BBB0A342-8487-458F-9EF3-A4CA8191F7C6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480" y="4725513"/>
            <a:ext cx="5487040" cy="4475797"/>
          </a:xfrm>
          <a:prstGeom prst="rect">
            <a:avLst/>
          </a:prstGeom>
        </p:spPr>
        <p:txBody>
          <a:bodyPr vert="horz" wrap="square" lIns="91852" tIns="45926" rIns="91852" bIns="459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7844"/>
            <a:ext cx="2972548" cy="497842"/>
          </a:xfrm>
          <a:prstGeom prst="rect">
            <a:avLst/>
          </a:prstGeom>
        </p:spPr>
        <p:txBody>
          <a:bodyPr vert="horz" lIns="91852" tIns="45926" rIns="91852" bIns="4592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51" y="9447844"/>
            <a:ext cx="2972548" cy="497842"/>
          </a:xfrm>
          <a:prstGeom prst="rect">
            <a:avLst/>
          </a:prstGeom>
        </p:spPr>
        <p:txBody>
          <a:bodyPr vert="horz" wrap="square" lIns="91852" tIns="45926" rIns="91852" bIns="459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5FEA196-CBF4-4F89-87BD-4466DBDBD7F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Образ слайда 7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2" tIns="45926" rIns="91852" bIns="45926" rtlCol="0" anchor="ctr"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00947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06400"/>
            <a:ext cx="2290762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620001"/>
            <a:ext cx="7414592" cy="2511519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3600" b="1">
                <a:solidFill>
                  <a:srgbClr val="009FD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4140000"/>
            <a:ext cx="6728792" cy="148972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4083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1897F-7719-4978-971F-00E029664C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493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2AE94-0B04-4E51-A005-A1FA1E9FDC6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6950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 userDrawn="1"/>
        </p:nvCxnSpPr>
        <p:spPr>
          <a:xfrm>
            <a:off x="611188" y="6308725"/>
            <a:ext cx="8281987" cy="0"/>
          </a:xfrm>
          <a:prstGeom prst="line">
            <a:avLst/>
          </a:prstGeom>
          <a:ln w="12700" cap="rnd">
            <a:solidFill>
              <a:srgbClr val="009FD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 userDrawn="1"/>
        </p:nvCxnSpPr>
        <p:spPr>
          <a:xfrm>
            <a:off x="8604250" y="6597650"/>
            <a:ext cx="288925" cy="0"/>
          </a:xfrm>
          <a:prstGeom prst="line">
            <a:avLst/>
          </a:prstGeom>
          <a:ln w="12700">
            <a:solidFill>
              <a:srgbClr val="009F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381750"/>
            <a:ext cx="12223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7"/>
            <a:ext cx="8280920" cy="360040"/>
          </a:xfrm>
        </p:spPr>
        <p:txBody>
          <a:bodyPr>
            <a:normAutofit/>
          </a:bodyPr>
          <a:lstStyle>
            <a:lvl1pPr algn="l">
              <a:defRPr sz="2000" b="1">
                <a:solidFill>
                  <a:srgbClr val="009FD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268761"/>
            <a:ext cx="8280920" cy="4857403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732588" y="6308725"/>
            <a:ext cx="2160587" cy="2889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532FF11A-FECC-4A3E-B68E-80DA0B471B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74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8DC48-745F-4060-A9D3-CF56AE0C1D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4368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3FFCA-DCB8-4041-8C11-8B60047C0A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99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D8B9C-6F14-4300-A0A1-69880E167D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743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18C45-A7E3-48E4-88C6-74A024DE59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0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C328F-6A74-42A6-B553-DD6C33F81A5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3918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 userDrawn="1"/>
        </p:nvCxnSpPr>
        <p:spPr>
          <a:xfrm>
            <a:off x="611188" y="6308725"/>
            <a:ext cx="8281987" cy="0"/>
          </a:xfrm>
          <a:prstGeom prst="line">
            <a:avLst/>
          </a:prstGeom>
          <a:ln w="12700" cap="rnd">
            <a:solidFill>
              <a:srgbClr val="009FD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 userDrawn="1"/>
        </p:nvCxnSpPr>
        <p:spPr>
          <a:xfrm>
            <a:off x="8604250" y="6597650"/>
            <a:ext cx="288925" cy="0"/>
          </a:xfrm>
          <a:prstGeom prst="line">
            <a:avLst/>
          </a:prstGeom>
          <a:ln w="12700">
            <a:solidFill>
              <a:srgbClr val="009F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381750"/>
            <a:ext cx="12223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одержимое 2"/>
          <p:cNvSpPr>
            <a:spLocks noGrp="1"/>
          </p:cNvSpPr>
          <p:nvPr>
            <p:ph idx="13"/>
          </p:nvPr>
        </p:nvSpPr>
        <p:spPr>
          <a:xfrm>
            <a:off x="3574800" y="1268761"/>
            <a:ext cx="5317680" cy="4857403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Содержимое 2"/>
          <p:cNvSpPr>
            <a:spLocks noGrp="1"/>
          </p:cNvSpPr>
          <p:nvPr>
            <p:ph idx="14"/>
          </p:nvPr>
        </p:nvSpPr>
        <p:spPr>
          <a:xfrm>
            <a:off x="611562" y="1268761"/>
            <a:ext cx="2880319" cy="4857403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8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611560" y="692697"/>
            <a:ext cx="8280920" cy="360040"/>
          </a:xfrm>
        </p:spPr>
        <p:txBody>
          <a:bodyPr>
            <a:normAutofit/>
          </a:bodyPr>
          <a:lstStyle>
            <a:lvl1pPr algn="l">
              <a:defRPr sz="2000" b="1">
                <a:solidFill>
                  <a:srgbClr val="009FD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5"/>
          </p:nvPr>
        </p:nvSpPr>
        <p:spPr>
          <a:xfrm>
            <a:off x="6732588" y="6308725"/>
            <a:ext cx="2160587" cy="2889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64619B2F-34A8-4D2E-950F-A287895D6A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9239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014CA-2517-4B40-A80D-54FBFDE6E2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181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C15C83-98F9-4E79-B6BF-EFC470874C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17" r:id="rId1"/>
    <p:sldLayoutId id="2147486618" r:id="rId2"/>
    <p:sldLayoutId id="2147486609" r:id="rId3"/>
    <p:sldLayoutId id="2147486610" r:id="rId4"/>
    <p:sldLayoutId id="2147486611" r:id="rId5"/>
    <p:sldLayoutId id="2147486612" r:id="rId6"/>
    <p:sldLayoutId id="2147486613" r:id="rId7"/>
    <p:sldLayoutId id="2147486619" r:id="rId8"/>
    <p:sldLayoutId id="2147486614" r:id="rId9"/>
    <p:sldLayoutId id="2147486615" r:id="rId10"/>
    <p:sldLayoutId id="214748661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Arial" charset="0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Номер слайда 3"/>
          <p:cNvSpPr>
            <a:spLocks noGrp="1"/>
          </p:cNvSpPr>
          <p:nvPr>
            <p:ph type="sldNum" sz="quarter" idx="10"/>
          </p:nvPr>
        </p:nvSpPr>
        <p:spPr bwMode="auto">
          <a:xfrm>
            <a:off x="6804248" y="6564223"/>
            <a:ext cx="2160587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73FF6A-6560-4FDE-B87E-886C90604B1D}" type="slidenum">
              <a:rPr kumimoji="0" lang="ru-RU" altLang="ru-RU" sz="12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kumimoji="0" lang="ru-RU" alt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6499" y="188640"/>
            <a:ext cx="8631002" cy="404812"/>
          </a:xfrm>
        </p:spPr>
        <p:txBody>
          <a:bodyPr>
            <a:normAutofit/>
          </a:bodyPr>
          <a:lstStyle/>
          <a:p>
            <a:pPr algn="ctr"/>
            <a:r>
              <a:rPr kumimoji="0" lang="ru-RU" alt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Отходы, выбросы и сбросы загрязняющих веществ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804729"/>
              </p:ext>
            </p:extLst>
          </p:nvPr>
        </p:nvGraphicFramePr>
        <p:xfrm>
          <a:off x="287524" y="692696"/>
          <a:ext cx="8568951" cy="2847707"/>
        </p:xfrm>
        <a:graphic>
          <a:graphicData uri="http://schemas.openxmlformats.org/drawingml/2006/table">
            <a:tbl>
              <a:tblPr firstRow="1" bandRow="1"/>
              <a:tblGrid>
                <a:gridCol w="5329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9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780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Эмиссии в окружающую среду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2017                       </a:t>
                      </a:r>
                      <a:r>
                        <a:rPr lang="ru-RU" sz="12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(9 месяцев) </a:t>
                      </a:r>
                      <a:endParaRPr lang="ru-RU" sz="12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2018                       </a:t>
                      </a:r>
                      <a:r>
                        <a:rPr lang="ru-RU" sz="12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(9 месяцев) </a:t>
                      </a:r>
                      <a:endParaRPr lang="ru-RU" sz="12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2019                          </a:t>
                      </a:r>
                      <a:r>
                        <a:rPr lang="ru-RU" sz="12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(9 месяцев</a:t>
                      </a:r>
                      <a:r>
                        <a:rPr lang="ru-RU" sz="12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) 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07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Объем переработанной нефти тыс. тонн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559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1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Выбросы ЗВ в атмосферу, тонн </a:t>
                      </a: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49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Сбросы ЗВ в пруд-испаритель, тонн</a:t>
                      </a: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1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Отходы производства и потребления,  тонн</a:t>
                      </a: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Chart 14"/>
          <p:cNvGraphicFramePr/>
          <p:nvPr>
            <p:extLst>
              <p:ext uri="{D42A27DB-BD31-4B8C-83A1-F6EECF244321}">
                <p14:modId xmlns:p14="http://schemas.microsoft.com/office/powerpoint/2010/main" val="297597930"/>
              </p:ext>
            </p:extLst>
          </p:nvPr>
        </p:nvGraphicFramePr>
        <p:xfrm>
          <a:off x="4572000" y="3834703"/>
          <a:ext cx="4176464" cy="2895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14">
            <a:extLst>
              <a:ext uri="{FF2B5EF4-FFF2-40B4-BE49-F238E27FC236}">
                <a16:creationId xmlns:a16="http://schemas.microsoft.com/office/drawing/2014/main" id="{F6E94C70-B691-4827-A14A-0F5A36E960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6848067"/>
              </p:ext>
            </p:extLst>
          </p:nvPr>
        </p:nvGraphicFramePr>
        <p:xfrm>
          <a:off x="179165" y="3834703"/>
          <a:ext cx="4320480" cy="2873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5166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Номер слайда 3"/>
          <p:cNvSpPr>
            <a:spLocks noGrp="1"/>
          </p:cNvSpPr>
          <p:nvPr>
            <p:ph type="sldNum" sz="quarter" idx="10"/>
          </p:nvPr>
        </p:nvSpPr>
        <p:spPr bwMode="auto">
          <a:xfrm>
            <a:off x="6804248" y="6564223"/>
            <a:ext cx="2160587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73FF6A-6560-4FDE-B87E-886C90604B1D}" type="slidenum">
              <a:rPr kumimoji="0" lang="ru-RU" altLang="ru-RU" sz="12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kumimoji="0" lang="ru-RU" alt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631002" cy="404812"/>
          </a:xfrm>
        </p:spPr>
        <p:txBody>
          <a:bodyPr>
            <a:normAutofit/>
          </a:bodyPr>
          <a:lstStyle/>
          <a:p>
            <a:pPr algn="ctr"/>
            <a:r>
              <a:rPr kumimoji="0" lang="ru-RU" alt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Экологические платежи и затраты на мероприятия по охране окружающей среды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995295"/>
              </p:ext>
            </p:extLst>
          </p:nvPr>
        </p:nvGraphicFramePr>
        <p:xfrm>
          <a:off x="179512" y="836713"/>
          <a:ext cx="8568952" cy="2675938"/>
        </p:xfrm>
        <a:graphic>
          <a:graphicData uri="http://schemas.openxmlformats.org/drawingml/2006/table">
            <a:tbl>
              <a:tblPr firstRow="1" bandRow="1"/>
              <a:tblGrid>
                <a:gridCol w="4579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3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2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2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0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Показатели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2017                       </a:t>
                      </a:r>
                      <a:r>
                        <a:rPr lang="ru-RU" sz="12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(9 месяцев) </a:t>
                      </a:r>
                      <a:endParaRPr lang="ru-RU" sz="12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2018                       </a:t>
                      </a:r>
                      <a:r>
                        <a:rPr lang="ru-RU" sz="12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(9 месяцев) </a:t>
                      </a:r>
                      <a:endParaRPr lang="ru-RU" sz="12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2019                          </a:t>
                      </a:r>
                      <a:r>
                        <a:rPr lang="ru-RU" sz="12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(9 месяцев</a:t>
                      </a:r>
                      <a:r>
                        <a:rPr lang="ru-RU" sz="12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) 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5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Экологические платежи,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млн.тг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1,79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2,16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2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Затраты на мероприятия по ООС (согласно плана),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млн.тг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31,35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65,6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5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Штрафы по результатам проверок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контролирующих органов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млн.тг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3,12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0,48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80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ВСЕГО,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млн.тг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77045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36,8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67,8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Chart 14"/>
          <p:cNvGraphicFramePr/>
          <p:nvPr>
            <p:extLst>
              <p:ext uri="{D42A27DB-BD31-4B8C-83A1-F6EECF244321}">
                <p14:modId xmlns:p14="http://schemas.microsoft.com/office/powerpoint/2010/main" val="1609756062"/>
              </p:ext>
            </p:extLst>
          </p:nvPr>
        </p:nvGraphicFramePr>
        <p:xfrm>
          <a:off x="4499992" y="3789040"/>
          <a:ext cx="4248472" cy="2895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14"/>
          <p:cNvGraphicFramePr/>
          <p:nvPr>
            <p:extLst>
              <p:ext uri="{D42A27DB-BD31-4B8C-83A1-F6EECF244321}">
                <p14:modId xmlns:p14="http://schemas.microsoft.com/office/powerpoint/2010/main" val="1609756062"/>
              </p:ext>
            </p:extLst>
          </p:nvPr>
        </p:nvGraphicFramePr>
        <p:xfrm>
          <a:off x="179512" y="3789040"/>
          <a:ext cx="4248472" cy="2895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8923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Номер слайда 3"/>
          <p:cNvSpPr>
            <a:spLocks noGrp="1"/>
          </p:cNvSpPr>
          <p:nvPr>
            <p:ph type="sldNum" sz="quarter" idx="10"/>
          </p:nvPr>
        </p:nvSpPr>
        <p:spPr bwMode="auto">
          <a:xfrm>
            <a:off x="6804248" y="6564223"/>
            <a:ext cx="2160587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73FF6A-6560-4FDE-B87E-886C90604B1D}" type="slidenum">
              <a:rPr kumimoji="0" lang="ru-RU" altLang="ru-RU" sz="12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kumimoji="0" lang="ru-RU" alt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631002" cy="404812"/>
          </a:xfrm>
        </p:spPr>
        <p:txBody>
          <a:bodyPr>
            <a:normAutofit/>
          </a:bodyPr>
          <a:lstStyle/>
          <a:p>
            <a:pPr algn="ctr"/>
            <a:r>
              <a:rPr kumimoji="0" lang="ru-RU" alt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Природоохранные мероприятия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933083"/>
              </p:ext>
            </p:extLst>
          </p:nvPr>
        </p:nvGraphicFramePr>
        <p:xfrm>
          <a:off x="179512" y="771139"/>
          <a:ext cx="8568952" cy="3440738"/>
        </p:xfrm>
        <a:graphic>
          <a:graphicData uri="http://schemas.openxmlformats.org/drawingml/2006/table">
            <a:tbl>
              <a:tblPr firstRow="1" bandRow="1"/>
              <a:tblGrid>
                <a:gridCol w="5328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414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Природоохранные мероприятия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 (ориентировочная), </a:t>
                      </a:r>
                      <a:r>
                        <a:rPr lang="ru-RU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млн.тг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1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Оснащение источников загрязнения атмосферы автоматическими средствами измерения и учета объема или массы выбросов загрязняющих веществ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4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Автоматизация установки улавливания легких фракций</a:t>
                      </a: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16,6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1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Автоматизация технологических установок участка предварительной очистки</a:t>
                      </a: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99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Обустройство (строительство) площадок для временного хранения (накопления) отходов</a:t>
                      </a: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02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Внедрение автоматической станций мониторинга выбросов в атмосферный воздух. Станция атмосферного мониторинга в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он-лайн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режиме. Измерительный комплекс</a:t>
                      </a: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691D340-8A98-4613-9595-77E815E025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470173"/>
              </p:ext>
            </p:extLst>
          </p:nvPr>
        </p:nvGraphicFramePr>
        <p:xfrm>
          <a:off x="179512" y="4221088"/>
          <a:ext cx="8568952" cy="504056"/>
        </p:xfrm>
        <a:graphic>
          <a:graphicData uri="http://schemas.openxmlformats.org/drawingml/2006/table">
            <a:tbl>
              <a:tblPr firstRow="1" bandRow="1"/>
              <a:tblGrid>
                <a:gridCol w="5328592">
                  <a:extLst>
                    <a:ext uri="{9D8B030D-6E8A-4147-A177-3AD203B41FA5}">
                      <a16:colId xmlns:a16="http://schemas.microsoft.com/office/drawing/2014/main" val="675819768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5455307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Строительство компрессорной азотной станции "под ключ"</a:t>
                      </a:r>
                    </a:p>
                  </a:txBody>
                  <a:tcPr marL="77046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173,5</a:t>
                      </a:r>
                    </a:p>
                  </a:txBody>
                  <a:tcPr marL="8561" marR="8561" marT="85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630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0209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31723</TotalTime>
  <Words>238</Words>
  <Application>Microsoft Office PowerPoint</Application>
  <PresentationFormat>Экран (4:3)</PresentationFormat>
  <Paragraphs>71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Отходы, выбросы и сбросы загрязняющих веществ</vt:lpstr>
      <vt:lpstr>Экологические платежи и затраты на мероприятия по охране окружающей среды</vt:lpstr>
      <vt:lpstr>Природоохранные мероприятия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Victory</dc:creator>
  <cp:lastModifiedBy>Елена</cp:lastModifiedBy>
  <cp:revision>1797</cp:revision>
  <cp:lastPrinted>2019-07-17T11:23:43Z</cp:lastPrinted>
  <dcterms:created xsi:type="dcterms:W3CDTF">2014-02-25T07:45:19Z</dcterms:created>
  <dcterms:modified xsi:type="dcterms:W3CDTF">2020-05-19T12:32:44Z</dcterms:modified>
</cp:coreProperties>
</file>